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56" r:id="rId3"/>
    <p:sldId id="259" r:id="rId4"/>
    <p:sldId id="257" r:id="rId5"/>
    <p:sldId id="258" r:id="rId6"/>
    <p:sldId id="260" r:id="rId7"/>
    <p:sldId id="261" r:id="rId8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57" y="213360"/>
            <a:ext cx="9161975" cy="63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Základní školy </a:t>
            </a:r>
            <a:r>
              <a:rPr lang="cs-CZ" dirty="0"/>
              <a:t>v provincii </a:t>
            </a:r>
            <a:r>
              <a:rPr lang="cs-CZ" dirty="0" err="1"/>
              <a:t>Fermo</a:t>
            </a:r>
            <a:r>
              <a:rPr lang="cs-CZ" dirty="0"/>
              <a:t> ve střední Itálii (oblast </a:t>
            </a:r>
            <a:r>
              <a:rPr lang="cs-CZ" dirty="0" err="1"/>
              <a:t>Marche</a:t>
            </a:r>
            <a:r>
              <a:rPr lang="cs-CZ" dirty="0"/>
              <a:t>).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5669280"/>
            <a:ext cx="8676222" cy="103632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Studijní cesta pedagogických pracovníků </a:t>
            </a:r>
          </a:p>
          <a:p>
            <a:r>
              <a:rPr lang="cs-CZ" sz="2400" dirty="0"/>
              <a:t>ZŠ a MŠ T. G. Masaryka, Praha 6</a:t>
            </a:r>
          </a:p>
          <a:p>
            <a:pPr algn="r"/>
            <a:endParaRPr lang="cs-CZ" dirty="0"/>
          </a:p>
        </p:txBody>
      </p:sp>
      <p:pic>
        <p:nvPicPr>
          <p:cNvPr id="1026" name="Obrázek 1" descr="Provincie Fermo na mapÄ ItÃ¡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194">
            <a:off x="9460682" y="2432866"/>
            <a:ext cx="23844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2" descr="Fermo map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23" y="3260181"/>
            <a:ext cx="29337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Hostitelská 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4241074"/>
            <a:ext cx="9905998" cy="2299062"/>
          </a:xfrm>
        </p:spPr>
        <p:txBody>
          <a:bodyPr/>
          <a:lstStyle/>
          <a:p>
            <a:r>
              <a:rPr lang="cs-CZ" dirty="0">
                <a:effectLst/>
              </a:rPr>
              <a:t>Hostitelskou školou byla </a:t>
            </a:r>
            <a:r>
              <a:rPr lang="cs-CZ" dirty="0" err="1">
                <a:effectLst/>
              </a:rPr>
              <a:t>Insituto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Comprensivo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Vincento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Pagani</a:t>
            </a:r>
            <a:r>
              <a:rPr lang="cs-CZ" dirty="0">
                <a:effectLst/>
              </a:rPr>
              <a:t>, Via </a:t>
            </a:r>
            <a:r>
              <a:rPr lang="cs-CZ" dirty="0" err="1">
                <a:effectLst/>
              </a:rPr>
              <a:t>Trento</a:t>
            </a:r>
            <a:r>
              <a:rPr lang="cs-CZ" dirty="0">
                <a:effectLst/>
              </a:rPr>
              <a:t> e </a:t>
            </a:r>
            <a:r>
              <a:rPr lang="cs-CZ" dirty="0" err="1">
                <a:effectLst/>
              </a:rPr>
              <a:t>Tieste</a:t>
            </a:r>
            <a:r>
              <a:rPr lang="cs-CZ" dirty="0">
                <a:effectLst/>
              </a:rPr>
              <a:t>, 630 26 </a:t>
            </a:r>
            <a:r>
              <a:rPr lang="cs-CZ" dirty="0" err="1" smtClean="0">
                <a:effectLst/>
              </a:rPr>
              <a:t>Monterubiano</a:t>
            </a:r>
            <a:r>
              <a:rPr lang="cs-CZ" dirty="0">
                <a:effectLst/>
              </a:rPr>
              <a:t>, pod vedením paní ředitelky Andreiny </a:t>
            </a:r>
            <a:r>
              <a:rPr lang="cs-CZ" dirty="0" err="1">
                <a:effectLst/>
              </a:rPr>
              <a:t>Mircoli</a:t>
            </a:r>
            <a:r>
              <a:rPr lang="cs-CZ" dirty="0">
                <a:effectLst/>
              </a:rPr>
              <a:t>. Jedná se o komplex 15 školských zařízení (7 mateřských škol a 8 základních škol). Naši pedagogové byli rozděleni do čtyř mateřských a pěti základních škol podle předem domluvených podmínek.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1987949"/>
            <a:ext cx="3013166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3122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effectLst/>
              </a:rPr>
              <a:t>Vzdělávací systém v Itálii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54331"/>
            <a:ext cx="9905998" cy="43368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pPr lvl="0"/>
            <a:r>
              <a:rPr lang="cs-CZ" dirty="0" smtClean="0">
                <a:effectLst/>
              </a:rPr>
              <a:t>Řízen </a:t>
            </a:r>
            <a:r>
              <a:rPr lang="cs-CZ" dirty="0">
                <a:effectLst/>
              </a:rPr>
              <a:t>centrální vládou v Římě, a to prostřednictvím Ministerstva školství, univerzit a výzkumu (</a:t>
            </a:r>
            <a:r>
              <a:rPr lang="cs-CZ" dirty="0" err="1">
                <a:effectLst/>
              </a:rPr>
              <a:t>Ministero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dell’istruzione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dell’università</a:t>
            </a:r>
            <a:r>
              <a:rPr lang="cs-CZ" dirty="0">
                <a:effectLst/>
              </a:rPr>
              <a:t> e </a:t>
            </a:r>
            <a:r>
              <a:rPr lang="cs-CZ" dirty="0" err="1">
                <a:effectLst/>
              </a:rPr>
              <a:t>della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ricerca</a:t>
            </a:r>
            <a:r>
              <a:rPr lang="cs-CZ" dirty="0">
                <a:effectLst/>
              </a:rPr>
              <a:t>). Zajišťuje základní administraci, ustanovuje základní normy, které musí být respektovány v každé správní oblasti.</a:t>
            </a:r>
          </a:p>
          <a:p>
            <a:pPr lvl="0"/>
            <a:r>
              <a:rPr lang="cs-CZ" dirty="0">
                <a:effectLst/>
              </a:rPr>
              <a:t>vlastní školní vzdělávání je organizováno na decentralizované úrovni prostřednictvím Regionálních školských úřadů (</a:t>
            </a:r>
            <a:r>
              <a:rPr lang="cs-CZ" dirty="0" err="1">
                <a:effectLst/>
              </a:rPr>
              <a:t>Uffici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Scolastici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Regionali</a:t>
            </a:r>
            <a:r>
              <a:rPr lang="cs-CZ" dirty="0" smtClean="0">
                <a:effectLst/>
              </a:rPr>
              <a:t>).</a:t>
            </a:r>
            <a:endParaRPr lang="cs-CZ" dirty="0">
              <a:effectLst/>
            </a:endParaRPr>
          </a:p>
          <a:p>
            <a:pPr lvl="0"/>
            <a:r>
              <a:rPr lang="cs-CZ" dirty="0">
                <a:effectLst/>
              </a:rPr>
              <a:t>většina žáků navštěvuje státní školy, na které přispívá stát; vedle státních škol existují v Itálii také soukromé i církevní </a:t>
            </a:r>
            <a:r>
              <a:rPr lang="cs-CZ" dirty="0" smtClean="0">
                <a:effectLst/>
              </a:rPr>
              <a:t>školy.</a:t>
            </a:r>
            <a:endParaRPr lang="cs-CZ" dirty="0">
              <a:effectLst/>
            </a:endParaRPr>
          </a:p>
          <a:p>
            <a:pPr lvl="0"/>
            <a:r>
              <a:rPr lang="cs-CZ" dirty="0">
                <a:effectLst/>
              </a:rPr>
              <a:t>vzdělávání je povinné po dobu 10 let – ve věku 6 – 16 let (= do věku 16 let žáci mají právo na vzdělání a zároveň povinnost se vzdělávat</a:t>
            </a:r>
            <a:r>
              <a:rPr lang="cs-CZ" dirty="0" smtClean="0">
                <a:effectLst/>
              </a:rPr>
              <a:t>).</a:t>
            </a:r>
            <a:endParaRPr lang="cs-CZ" dirty="0">
              <a:effectLst/>
            </a:endParaRPr>
          </a:p>
          <a:p>
            <a:pPr lvl="0"/>
            <a:r>
              <a:rPr lang="cs-CZ" dirty="0">
                <a:effectLst/>
              </a:rPr>
              <a:t>vzhledem ke klimatickým poměrům jsou letní prázdniny v Itálii cca 3měsíční (od poloviny června do poloviny září</a:t>
            </a:r>
            <a:r>
              <a:rPr lang="cs-CZ" dirty="0" smtClean="0">
                <a:effectLst/>
              </a:rPr>
              <a:t>).</a:t>
            </a: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4098" name="Obrázek 3" descr="CIMG5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4136"/>
            <a:ext cx="2257879" cy="169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20190430_112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35" y="5250815"/>
            <a:ext cx="2657340" cy="149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9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/>
              </a:rPr>
              <a:t>Primární vzdělávání </a:t>
            </a:r>
            <a:r>
              <a:rPr lang="cs-CZ" dirty="0">
                <a:effectLst/>
              </a:rPr>
              <a:t>(</a:t>
            </a:r>
            <a:r>
              <a:rPr lang="cs-CZ" dirty="0" err="1">
                <a:effectLst/>
              </a:rPr>
              <a:t>scuola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primaria</a:t>
            </a:r>
            <a:r>
              <a:rPr lang="cs-CZ" dirty="0">
                <a:effectLst/>
              </a:rPr>
              <a:t>)</a:t>
            </a: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36915"/>
            <a:ext cx="9905998" cy="43542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pPr lvl="0"/>
            <a:r>
              <a:rPr lang="cs-CZ" dirty="0">
                <a:effectLst/>
              </a:rPr>
              <a:t>Určeno pro děti ve věku 6 – 11 let</a:t>
            </a:r>
          </a:p>
          <a:p>
            <a:pPr lvl="0"/>
            <a:r>
              <a:rPr lang="cs-CZ" dirty="0">
                <a:effectLst/>
              </a:rPr>
              <a:t>Ředitelé škol mívají pod svou „správou“ i vícero škol (např. i 15)</a:t>
            </a:r>
          </a:p>
          <a:p>
            <a:pPr lvl="0"/>
            <a:r>
              <a:rPr lang="cs-CZ" dirty="0">
                <a:effectLst/>
              </a:rPr>
              <a:t>Výuka je obvykle realizována pouze v dopoledních hodinách, ale často i v sobotu</a:t>
            </a:r>
          </a:p>
          <a:p>
            <a:pPr lvl="0"/>
            <a:r>
              <a:rPr lang="cs-CZ" dirty="0">
                <a:effectLst/>
              </a:rPr>
              <a:t>Komunikace rodičů se školou probíhá přes rodičovskou skupinu, schůzky s rodiči jsou pouze 2x ročně</a:t>
            </a:r>
          </a:p>
          <a:p>
            <a:pPr lvl="0"/>
            <a:r>
              <a:rPr lang="cs-CZ" dirty="0">
                <a:effectLst/>
              </a:rPr>
              <a:t>Méně využíváno frontální výuky, často využití projektové výuky</a:t>
            </a:r>
          </a:p>
          <a:p>
            <a:pPr lvl="0"/>
            <a:r>
              <a:rPr lang="cs-CZ" dirty="0">
                <a:effectLst/>
              </a:rPr>
              <a:t>Výuka cizích jazyků je zahajována již v 1. ročníku primární školy, podle sdělení samotných učitelů a z rozhovorů s dětmi nedosahují žáci excelentních výsledků</a:t>
            </a:r>
          </a:p>
          <a:p>
            <a:pPr lvl="0"/>
            <a:r>
              <a:rPr lang="cs-CZ" dirty="0">
                <a:effectLst/>
              </a:rPr>
              <a:t>Děti s OMJ jsou zařazováni do běžných tříd, hojně je využívána metoda „dítě učí dítě“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2345" y="705086"/>
            <a:ext cx="2697967" cy="15176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50" y="5402581"/>
            <a:ext cx="2386149" cy="13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6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96686"/>
          </a:xfrm>
        </p:spPr>
        <p:txBody>
          <a:bodyPr/>
          <a:lstStyle/>
          <a:p>
            <a:pPr algn="ctr"/>
            <a:r>
              <a:rPr lang="cs-CZ" dirty="0" smtClean="0"/>
              <a:t>Vzdělávání žáků s OMJ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2551611"/>
            <a:ext cx="9905998" cy="4493624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effectLst/>
              </a:rPr>
              <a:t>Vzdělávání žáků s OMJ je velmi nenásilné, pozvolné. </a:t>
            </a:r>
            <a:endParaRPr lang="cs-CZ" dirty="0" smtClean="0">
              <a:effectLst/>
            </a:endParaRPr>
          </a:p>
          <a:p>
            <a:pPr lvl="0"/>
            <a:r>
              <a:rPr lang="cs-CZ" dirty="0" smtClean="0">
                <a:effectLst/>
              </a:rPr>
              <a:t>Zařazení </a:t>
            </a:r>
            <a:r>
              <a:rPr lang="cs-CZ" dirty="0">
                <a:effectLst/>
              </a:rPr>
              <a:t>dětí se věnují již od mateřské školy. </a:t>
            </a:r>
            <a:endParaRPr lang="cs-CZ" dirty="0" smtClean="0">
              <a:effectLst/>
            </a:endParaRPr>
          </a:p>
          <a:p>
            <a:pPr lvl="0"/>
            <a:r>
              <a:rPr lang="cs-CZ" dirty="0" smtClean="0">
                <a:effectLst/>
              </a:rPr>
              <a:t>Nejvíce </a:t>
            </a:r>
            <a:r>
              <a:rPr lang="cs-CZ" dirty="0">
                <a:effectLst/>
              </a:rPr>
              <a:t>se jim osvědčuje metoda přirozeného zařazení žáků a využívání metody „italský žák učí kamaráda ze světa“. </a:t>
            </a:r>
            <a:endParaRPr lang="cs-CZ" dirty="0" smtClean="0">
              <a:effectLst/>
            </a:endParaRPr>
          </a:p>
          <a:p>
            <a:pPr lvl="0"/>
            <a:r>
              <a:rPr lang="cs-CZ" dirty="0" smtClean="0">
                <a:effectLst/>
              </a:rPr>
              <a:t>Pedagogové </a:t>
            </a:r>
            <a:r>
              <a:rPr lang="cs-CZ" dirty="0">
                <a:effectLst/>
              </a:rPr>
              <a:t>mají velkou praxi v této oblasti. Ve školách je ustanovena komise z řad pedagogů, která vytváří plán práce s žáky s OMJ, tvoří inkluzivní projekty pro tyto žáky a volí vhodné pomůcky pro zvládnutí jazykových bariér, jako jsou vhodné texty, písničky či videa napomáhající zvládnutí učiva. </a:t>
            </a:r>
            <a:endParaRPr lang="cs-CZ" dirty="0" smtClean="0">
              <a:effectLst/>
            </a:endParaRPr>
          </a:p>
          <a:p>
            <a:pPr lvl="0"/>
            <a:r>
              <a:rPr lang="cs-CZ" dirty="0" smtClean="0">
                <a:effectLst/>
              </a:rPr>
              <a:t>Stejně </a:t>
            </a:r>
            <a:r>
              <a:rPr lang="cs-CZ" dirty="0">
                <a:effectLst/>
              </a:rPr>
              <a:t>jako v našich školách je využíváno asistentů</a:t>
            </a:r>
            <a:r>
              <a:rPr lang="cs-CZ" dirty="0" smtClean="0">
                <a:effectLst/>
              </a:rPr>
              <a:t>.</a:t>
            </a:r>
          </a:p>
          <a:p>
            <a:r>
              <a:rPr lang="cs-CZ" dirty="0">
                <a:effectLst/>
              </a:rPr>
              <a:t>Žákům s OMJ je při výuce poskytován delší čas na zpracování úkolů a jejich hodnocení má pouze motivační </a:t>
            </a:r>
            <a:r>
              <a:rPr lang="cs-CZ" dirty="0" smtClean="0">
                <a:effectLst/>
              </a:rPr>
              <a:t>charakter.</a:t>
            </a:r>
            <a:endParaRPr lang="cs-CZ" dirty="0">
              <a:effectLst/>
            </a:endParaRPr>
          </a:p>
          <a:p>
            <a:pPr marL="0" lvl="0" indent="0">
              <a:buNone/>
            </a:pPr>
            <a:endParaRPr lang="cs-CZ" b="1" dirty="0" smtClean="0">
              <a:effectLst/>
            </a:endParaRPr>
          </a:p>
          <a:p>
            <a:pPr marL="0" lvl="0" indent="0">
              <a:buNone/>
            </a:pPr>
            <a:endParaRPr lang="cs-CZ" dirty="0">
              <a:effectLst/>
            </a:endParaRPr>
          </a:p>
          <a:p>
            <a:pPr marL="0" indent="0">
              <a:buNone/>
            </a:pP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60960"/>
            <a:ext cx="3026713" cy="17025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9492" y="4923203"/>
            <a:ext cx="2242454" cy="12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747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Vzdělávání žáků s OMJ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393371"/>
            <a:ext cx="9905998" cy="4397829"/>
          </a:xfrm>
        </p:spPr>
        <p:txBody>
          <a:bodyPr/>
          <a:lstStyle/>
          <a:p>
            <a:pPr lvl="0"/>
            <a:r>
              <a:rPr lang="cs-CZ" dirty="0" smtClean="0">
                <a:effectLst/>
              </a:rPr>
              <a:t>Žákům </a:t>
            </a:r>
            <a:r>
              <a:rPr lang="cs-CZ" dirty="0">
                <a:effectLst/>
              </a:rPr>
              <a:t>s OMJ jsou přiřazeny hodiny italštiny individuálně dle potřeb a jsou poskytovány zdarma (zaměřeno na rozvoj slovní zásoby a porozumění textu). Pro rozvoj jazyka se velmi dobře osvědčila nabídka odpoledních aktivit (spontánní komunikace s vrstevníky) a doučování ( i </a:t>
            </a:r>
            <a:r>
              <a:rPr lang="cs-CZ" dirty="0" smtClean="0">
                <a:effectLst/>
              </a:rPr>
              <a:t>toto je </a:t>
            </a:r>
            <a:r>
              <a:rPr lang="cs-CZ" dirty="0">
                <a:effectLst/>
              </a:rPr>
              <a:t>poskytováno zdarma</a:t>
            </a:r>
            <a:r>
              <a:rPr lang="cs-CZ" dirty="0" smtClean="0">
                <a:effectLst/>
              </a:rPr>
              <a:t>).</a:t>
            </a:r>
          </a:p>
          <a:p>
            <a:pPr marL="0" lvl="0" indent="0">
              <a:buNone/>
            </a:pPr>
            <a:endParaRPr lang="cs-CZ" dirty="0" smtClean="0">
              <a:effectLst/>
            </a:endParaRPr>
          </a:p>
          <a:p>
            <a:pPr lvl="0"/>
            <a:r>
              <a:rPr lang="cs-CZ" sz="14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Např. : čínský </a:t>
            </a:r>
            <a:r>
              <a:rPr lang="cs-CZ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chlapec má k dispozici 10 individuálních výukových hodin Italštiny. </a:t>
            </a:r>
            <a:r>
              <a:rPr lang="cs-CZ" sz="14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Stínovala hodiny: </a:t>
            </a:r>
            <a:r>
              <a:rPr lang="cs-CZ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Učitelka se věnovala rozšiřování slovní zásoby z okruhů týkajících se základních konverzačních dovedností- rodina, bydlení, jídlo, škola, zájmy. Chlapec si vedl sešit, procvičoval psaní a čtení s využitím obrázků</a:t>
            </a:r>
            <a:endParaRPr lang="cs-CZ" sz="1400" i="1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cs-CZ" dirty="0">
              <a:effectLst/>
            </a:endParaRPr>
          </a:p>
          <a:p>
            <a:pPr lvl="0"/>
            <a:r>
              <a:rPr lang="cs-CZ" dirty="0" smtClean="0">
                <a:effectLst/>
              </a:rPr>
              <a:t>Spolupráce </a:t>
            </a:r>
            <a:r>
              <a:rPr lang="cs-CZ" dirty="0">
                <a:effectLst/>
              </a:rPr>
              <a:t>s ostatními institucemi a využití asistentů je stejné jako na našich </a:t>
            </a:r>
            <a:r>
              <a:rPr lang="cs-CZ" dirty="0" smtClean="0">
                <a:effectLst/>
              </a:rPr>
              <a:t>školách.</a:t>
            </a: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9026" y="4737896"/>
            <a:ext cx="2267856" cy="12756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1272" y="677159"/>
            <a:ext cx="2174965" cy="12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141</TotalTime>
  <Words>144</Words>
  <Application>Microsoft Office PowerPoint</Application>
  <PresentationFormat>Širokoúhlá obrazovka</PresentationFormat>
  <Paragraphs>36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Síť</vt:lpstr>
      <vt:lpstr>Prezentace aplikace PowerPoint</vt:lpstr>
      <vt:lpstr>Základní školy v provincii Fermo ve střední Itálii (oblast Marche).</vt:lpstr>
      <vt:lpstr>Hostitelská škola</vt:lpstr>
      <vt:lpstr>Vzdělávací systém v Itálii </vt:lpstr>
      <vt:lpstr>Primární vzdělávání (scuola primaria) </vt:lpstr>
      <vt:lpstr>Vzdělávání žáků s OMJ</vt:lpstr>
      <vt:lpstr>Vzdělávání žáků s OMJ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HP</dc:creator>
  <cp:lastModifiedBy>jan petrs</cp:lastModifiedBy>
  <cp:revision>23</cp:revision>
  <cp:lastPrinted>2020-04-06T08:58:37Z</cp:lastPrinted>
  <dcterms:created xsi:type="dcterms:W3CDTF">2020-04-01T20:31:17Z</dcterms:created>
  <dcterms:modified xsi:type="dcterms:W3CDTF">2020-04-07T14:04:54Z</dcterms:modified>
</cp:coreProperties>
</file>