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62" r:id="rId6"/>
    <p:sldId id="259" r:id="rId7"/>
    <p:sldId id="260" r:id="rId8"/>
    <p:sldId id="261" r:id="rId9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08" y="161109"/>
            <a:ext cx="9161975" cy="63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0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3" y="322218"/>
            <a:ext cx="8915399" cy="271707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Mateřské školky v provincii </a:t>
            </a:r>
            <a:r>
              <a:rPr lang="cs-CZ" dirty="0" err="1"/>
              <a:t>Fermo</a:t>
            </a:r>
            <a:r>
              <a:rPr lang="cs-CZ" dirty="0"/>
              <a:t> ve střední Itálii (oblast </a:t>
            </a:r>
            <a:r>
              <a:rPr lang="cs-CZ" dirty="0" err="1"/>
              <a:t>Marche</a:t>
            </a:r>
            <a:r>
              <a:rPr lang="cs-CZ" dirty="0"/>
              <a:t>).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Studijní cesta pedagogických pracovníků </a:t>
            </a:r>
          </a:p>
          <a:p>
            <a:r>
              <a:rPr lang="cs-CZ" sz="1200" dirty="0" smtClean="0"/>
              <a:t>ZŠ a MŠ T. G. Masaryka, Praha 6</a:t>
            </a:r>
            <a:endParaRPr lang="cs-CZ" sz="1200" dirty="0"/>
          </a:p>
        </p:txBody>
      </p:sp>
      <p:pic>
        <p:nvPicPr>
          <p:cNvPr id="1026" name="Obrázek 2" descr="Fermo map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58" y="3224622"/>
            <a:ext cx="29337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Cíle naší cesty: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 Zjistit přístup k dětem s OMJ  a jejich zařazení do denního režimu školky</a:t>
            </a:r>
          </a:p>
          <a:p>
            <a:r>
              <a:rPr lang="cs-CZ" i="1" dirty="0"/>
              <a:t>Zjistit metody a formy jejich výuky</a:t>
            </a:r>
          </a:p>
          <a:p>
            <a:r>
              <a:rPr lang="cs-CZ" i="1" dirty="0"/>
              <a:t>Zjistit využití didaktických pomůcek při práci s dětmi s OMJ</a:t>
            </a:r>
          </a:p>
          <a:p>
            <a:r>
              <a:rPr lang="cs-CZ" i="1" dirty="0"/>
              <a:t>Zjistit přístupy učitelů k těmto dětem a jejich spolupráce s asistentem dítěte</a:t>
            </a:r>
          </a:p>
          <a:p>
            <a:r>
              <a:rPr lang="cs-CZ" i="1" dirty="0"/>
              <a:t>Zjistit jak školka spolupracuje s rodiči dětí s OMJ </a:t>
            </a:r>
          </a:p>
          <a:p>
            <a:r>
              <a:rPr lang="cs-CZ" i="1" dirty="0"/>
              <a:t>Zjistit způsob financování výuky jazyka a státní podporu dětí s OMJ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2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Předškolní vzdělávání (</a:t>
            </a:r>
            <a:r>
              <a:rPr lang="cs-CZ" b="1" dirty="0" err="1"/>
              <a:t>scuola</a:t>
            </a:r>
            <a:r>
              <a:rPr lang="cs-CZ" b="1" dirty="0"/>
              <a:t> </a:t>
            </a:r>
            <a:r>
              <a:rPr lang="cs-CZ" b="1" dirty="0" err="1"/>
              <a:t>infanzia</a:t>
            </a:r>
            <a:r>
              <a:rPr lang="cs-CZ" b="1" dirty="0"/>
              <a:t>)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54332"/>
            <a:ext cx="8915400" cy="3622766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Určeno pro děti ve věku 3 – 6 </a:t>
            </a:r>
            <a:r>
              <a:rPr lang="cs-CZ" dirty="0" smtClean="0"/>
              <a:t>let.</a:t>
            </a:r>
            <a:endParaRPr lang="cs-CZ" dirty="0"/>
          </a:p>
          <a:p>
            <a:pPr lvl="0"/>
            <a:r>
              <a:rPr lang="cs-CZ" dirty="0"/>
              <a:t>Docházka není povinná, ale hojně rodiči </a:t>
            </a:r>
            <a:r>
              <a:rPr lang="cs-CZ" dirty="0" smtClean="0"/>
              <a:t>využívaná.</a:t>
            </a:r>
            <a:endParaRPr lang="cs-CZ" dirty="0"/>
          </a:p>
          <a:p>
            <a:r>
              <a:rPr lang="cs-CZ" i="1" dirty="0" smtClean="0"/>
              <a:t>Rozřazením </a:t>
            </a:r>
            <a:r>
              <a:rPr lang="cs-CZ" i="1" dirty="0"/>
              <a:t>do skupinek pouze při předškolním </a:t>
            </a:r>
            <a:r>
              <a:rPr lang="cs-CZ" i="1" dirty="0" smtClean="0"/>
              <a:t>vzdělávání.</a:t>
            </a:r>
          </a:p>
          <a:p>
            <a:r>
              <a:rPr lang="cs-CZ" i="1" dirty="0"/>
              <a:t>Asistent úzce spolupracuje s učitelkou a poskytuje </a:t>
            </a:r>
            <a:r>
              <a:rPr lang="cs-CZ" i="1" dirty="0" smtClean="0"/>
              <a:t>dítěti se speciálními potřebami individuální </a:t>
            </a:r>
            <a:r>
              <a:rPr lang="cs-CZ" i="1" dirty="0"/>
              <a:t>přístup.</a:t>
            </a:r>
          </a:p>
          <a:p>
            <a:r>
              <a:rPr lang="cs-CZ" i="1" dirty="0"/>
              <a:t> Kromě učitelů je ve školce pomocný personál, který je využívaný i při práci s dětmi např. v případě výletů</a:t>
            </a:r>
            <a:r>
              <a:rPr lang="cs-CZ" i="1" dirty="0" smtClean="0"/>
              <a:t>.</a:t>
            </a:r>
            <a:endParaRPr lang="cs-CZ" i="1" dirty="0"/>
          </a:p>
          <a:p>
            <a:r>
              <a:rPr lang="cs-CZ" i="1" dirty="0"/>
              <a:t>Mateřské školky bývají velmi jednoduše vybavené. Nepožívají žádná speciální zařízení ani interaktivní tabule.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89" y="4457036"/>
            <a:ext cx="3755072" cy="21122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83" y="4380359"/>
            <a:ext cx="3026469" cy="17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Financování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Mateřská školka je financována </a:t>
            </a:r>
            <a:r>
              <a:rPr lang="cs-CZ" dirty="0" smtClean="0"/>
              <a:t>státem.</a:t>
            </a:r>
            <a:endParaRPr lang="cs-CZ" dirty="0"/>
          </a:p>
          <a:p>
            <a:r>
              <a:rPr lang="cs-CZ" dirty="0"/>
              <a:t>Děti si platí pouze výlety a obědy (odpolední svačiny si nosí z domova</a:t>
            </a:r>
            <a:r>
              <a:rPr lang="cs-CZ" dirty="0" smtClean="0"/>
              <a:t>).</a:t>
            </a:r>
            <a:endParaRPr lang="cs-CZ" dirty="0"/>
          </a:p>
          <a:p>
            <a:r>
              <a:rPr lang="cs-CZ" dirty="0"/>
              <a:t>Dětem s OMJ platí výuku italštiny zřizovatel a je mu přidělena podle individuálních </a:t>
            </a:r>
            <a:r>
              <a:rPr lang="cs-CZ" dirty="0" smtClean="0"/>
              <a:t>potřeb.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CIMG5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93" y="3880077"/>
            <a:ext cx="34067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9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0379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Denní režim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227908"/>
            <a:ext cx="8915400" cy="3831771"/>
          </a:xfrm>
        </p:spPr>
        <p:txBody>
          <a:bodyPr>
            <a:normAutofit/>
          </a:bodyPr>
          <a:lstStyle/>
          <a:p>
            <a:r>
              <a:rPr lang="cs-CZ" i="1" dirty="0"/>
              <a:t>Nástup  dětí do mateřské školky je od 8.00 do 9:30 ( do </a:t>
            </a:r>
            <a:r>
              <a:rPr lang="cs-CZ" i="1" dirty="0" smtClean="0"/>
              <a:t>školky </a:t>
            </a:r>
            <a:r>
              <a:rPr lang="cs-CZ" i="1" dirty="0"/>
              <a:t>děti vozí rodiče, v </a:t>
            </a:r>
            <a:r>
              <a:rPr lang="cs-CZ" i="1" dirty="0" smtClean="0"/>
              <a:t>některých zařízeních vozí </a:t>
            </a:r>
            <a:r>
              <a:rPr lang="cs-CZ" i="1" dirty="0"/>
              <a:t>děti </a:t>
            </a:r>
            <a:r>
              <a:rPr lang="cs-CZ" i="1" dirty="0" smtClean="0"/>
              <a:t>speciální autobus patřící školce).</a:t>
            </a:r>
            <a:endParaRPr lang="cs-CZ" dirty="0"/>
          </a:p>
          <a:p>
            <a:r>
              <a:rPr lang="cs-CZ" i="1" dirty="0"/>
              <a:t>Od 8.00 do 9.30 probíhají spontánní aktivity dětí. Poté řízené vzdělávací aktivity předškolních dětí.</a:t>
            </a:r>
            <a:endParaRPr lang="cs-CZ" dirty="0"/>
          </a:p>
          <a:p>
            <a:r>
              <a:rPr lang="cs-CZ" i="1" dirty="0"/>
              <a:t>Stravování dětí probíhá formou oběda placeného rodiči a odpolední svačinou, kterou </a:t>
            </a:r>
            <a:r>
              <a:rPr lang="cs-CZ" i="1" dirty="0" smtClean="0"/>
              <a:t>si </a:t>
            </a:r>
            <a:r>
              <a:rPr lang="cs-CZ" i="1" dirty="0"/>
              <a:t>děti nosí z domova</a:t>
            </a:r>
            <a:r>
              <a:rPr lang="cs-CZ" i="1" dirty="0" smtClean="0"/>
              <a:t>.</a:t>
            </a:r>
          </a:p>
          <a:p>
            <a:r>
              <a:rPr lang="cs-CZ" dirty="0"/>
              <a:t>Ve školkách nemají po obědě klid na </a:t>
            </a:r>
            <a:r>
              <a:rPr lang="cs-CZ" dirty="0" smtClean="0"/>
              <a:t>lůžku.</a:t>
            </a:r>
            <a:endParaRPr lang="cs-CZ" dirty="0"/>
          </a:p>
          <a:p>
            <a:r>
              <a:rPr lang="cs-CZ" i="1" dirty="0" smtClean="0"/>
              <a:t>Odpoledne </a:t>
            </a:r>
            <a:r>
              <a:rPr lang="cs-CZ" i="1" dirty="0"/>
              <a:t>jsou řízené i spontánní aktivity (nevýukové). </a:t>
            </a:r>
            <a:endParaRPr lang="cs-CZ" dirty="0" smtClean="0"/>
          </a:p>
          <a:p>
            <a:r>
              <a:rPr lang="cs-CZ" dirty="0" smtClean="0"/>
              <a:t>Pobyt </a:t>
            </a:r>
            <a:r>
              <a:rPr lang="cs-CZ" dirty="0"/>
              <a:t>venku je na přání rodičů velmi </a:t>
            </a:r>
            <a:r>
              <a:rPr lang="cs-CZ" dirty="0" smtClean="0"/>
              <a:t>omezen (ač zařízení mívají malá hřiště). </a:t>
            </a:r>
            <a:r>
              <a:rPr lang="cs-CZ" dirty="0"/>
              <a:t>Velký důraz se klade na bezpečnost dítěte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74" y="4746171"/>
            <a:ext cx="3396341" cy="19104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781" y="4546183"/>
            <a:ext cx="2701351" cy="15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7359" y="899403"/>
            <a:ext cx="2647407" cy="148916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s dětmi s OMJ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Děti s OMJ jsou na různé úrovni znalosti </a:t>
            </a:r>
            <a:r>
              <a:rPr lang="cs-CZ" dirty="0" smtClean="0"/>
              <a:t>italštiny.</a:t>
            </a:r>
            <a:endParaRPr lang="cs-CZ" i="1" dirty="0" smtClean="0"/>
          </a:p>
          <a:p>
            <a:r>
              <a:rPr lang="cs-CZ" i="1" dirty="0" smtClean="0"/>
              <a:t>Při </a:t>
            </a:r>
            <a:r>
              <a:rPr lang="cs-CZ" i="1" dirty="0"/>
              <a:t>všech aktivitách je dítě s OMJ normálně zařazováno do činnosti. </a:t>
            </a:r>
          </a:p>
          <a:p>
            <a:r>
              <a:rPr lang="cs-CZ" i="1" dirty="0"/>
              <a:t>Je mu  případně poskytnut delší čas nebo pomoc asistenta. </a:t>
            </a:r>
          </a:p>
          <a:p>
            <a:r>
              <a:rPr lang="cs-CZ" i="1" dirty="0"/>
              <a:t>Dítě se učí nápodobou, odposlechem. V případě potřeby jsou použity názorně- demonstrační metody jako např. práce s obrázky nebo názorné ukázky apod. Vše je mu jednoduše vysvětlováno a je zde využívána spolupráce dětí, neboť si dítě s vrstevníkem lépe rozumí a problémy v komunikaci nastávají více s pedagogy než ostatními dětmi. </a:t>
            </a:r>
          </a:p>
          <a:p>
            <a:r>
              <a:rPr lang="cs-CZ" i="1" dirty="0"/>
              <a:t>Pokud se dítě potýká s velkou jazykovou bariérou, tak je mu poskytnuta pomoc speciálního pedagoga se vzděláním pro výuku jazyka. </a:t>
            </a:r>
          </a:p>
          <a:p>
            <a:r>
              <a:rPr lang="cs-CZ" i="1" dirty="0"/>
              <a:t>Dítě má přidělený neomezený počet hodin výuky jazyka a tento počet je upraven podle potřeby dítěte. Hodiny jsou poskytovány dítěti zdarma. </a:t>
            </a:r>
          </a:p>
          <a:p>
            <a:r>
              <a:rPr lang="cs-CZ" i="1" dirty="0"/>
              <a:t>Spolupráce s ostatními institucemi je stejná jako v ČR. Vše je placeno státem, pouze obědy a výlety dětem platí rodiče. V případě, že děti do školky odváží autobus, tak i toto.</a:t>
            </a:r>
            <a:endParaRPr lang="cs-CZ" dirty="0"/>
          </a:p>
          <a:p>
            <a:r>
              <a:rPr lang="cs-CZ" i="1" dirty="0"/>
              <a:t>Rodiče </a:t>
            </a:r>
            <a:r>
              <a:rPr lang="cs-CZ" i="1" dirty="0" smtClean="0"/>
              <a:t>všech dětí </a:t>
            </a:r>
            <a:r>
              <a:rPr lang="cs-CZ" i="1" dirty="0"/>
              <a:t>nemají možnost zasahovat do výukových metod (legislativa to neumožňuje), ale snaží se mít větší pravomoci. Vše je v kompetenci vedení školky. Tlak rodičů však na vedení působí, rodiče mají tendence zasahovat do denního režimu školky </a:t>
            </a:r>
            <a:r>
              <a:rPr lang="cs-CZ" i="1" dirty="0" smtClean="0"/>
              <a:t> (mimo </a:t>
            </a:r>
            <a:r>
              <a:rPr lang="cs-CZ" i="1" dirty="0"/>
              <a:t>výukových </a:t>
            </a:r>
            <a:r>
              <a:rPr lang="cs-CZ" i="1" dirty="0" smtClean="0"/>
              <a:t>aktivit).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42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330926"/>
            <a:ext cx="8911687" cy="1184365"/>
          </a:xfrm>
        </p:spPr>
        <p:txBody>
          <a:bodyPr>
            <a:normAutofit fontScale="90000"/>
          </a:bodyPr>
          <a:lstStyle/>
          <a:p>
            <a:r>
              <a:rPr lang="cs-CZ" dirty="0"/>
              <a:t>Denní aktivity dětí v mateřské školce</a:t>
            </a:r>
            <a:br>
              <a:rPr lang="cs-CZ" dirty="0"/>
            </a:br>
            <a:r>
              <a:rPr lang="cs-CZ" dirty="0"/>
              <a:t>a didaktické pomůcky pro děti s OMJ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15291"/>
            <a:ext cx="8915400" cy="4395931"/>
          </a:xfrm>
        </p:spPr>
        <p:txBody>
          <a:bodyPr/>
          <a:lstStyle/>
          <a:p>
            <a:r>
              <a:rPr lang="cs-CZ" i="1" dirty="0"/>
              <a:t>Spontánní aktivity: využití prostoru školky, tělocvična, ven chodí velmi málo.</a:t>
            </a:r>
            <a:endParaRPr lang="cs-CZ" dirty="0"/>
          </a:p>
          <a:p>
            <a:r>
              <a:rPr lang="cs-CZ" i="1" dirty="0"/>
              <a:t>Řízené aktivity: výtvarná činnost, příprava na školu, rozvoj motoriky, básničky, secvičování divadelních představení, čtení pohádek.</a:t>
            </a:r>
            <a:endParaRPr lang="cs-CZ" dirty="0"/>
          </a:p>
          <a:p>
            <a:r>
              <a:rPr lang="cs-CZ" i="1" dirty="0"/>
              <a:t>Při výuce dětí  je také hodně využíváno projektové výchovy, která je pochopitelnější i pro děti s OMJ. Další možnost je využití i tzv. adaptovaných, ale jednoduchých textů pro rozvoj porozumění a slovní zásoby u dětí s OMJ.</a:t>
            </a:r>
            <a:endParaRPr lang="cs-CZ" dirty="0"/>
          </a:p>
          <a:p>
            <a:r>
              <a:rPr lang="cs-CZ" i="1" dirty="0"/>
              <a:t>Didaktické pomůcky u dětí s OMJ:  používány jsou velmi jednoduché pomůcky např. obrázky, deskové hry, story </a:t>
            </a:r>
            <a:r>
              <a:rPr lang="cs-CZ" i="1" dirty="0" err="1"/>
              <a:t>cubes</a:t>
            </a:r>
            <a:r>
              <a:rPr lang="cs-CZ" i="1" dirty="0"/>
              <a:t>, loutky atd. U dětí s OMJ se také osvědčily graficky sestavené denní režimy. 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52" y="4784816"/>
            <a:ext cx="3466496" cy="19499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784816"/>
            <a:ext cx="3561806" cy="20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437</TotalTime>
  <Words>195</Words>
  <Application>Microsoft Office PowerPoint</Application>
  <PresentationFormat>Širokoúhlá obrazovka</PresentationFormat>
  <Paragraphs>42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Stébla</vt:lpstr>
      <vt:lpstr>Prezentace aplikace PowerPoint</vt:lpstr>
      <vt:lpstr>Mateřské školky v provincii Fermo ve střední Itálii (oblast Marche).</vt:lpstr>
      <vt:lpstr>Cíle naší cesty: </vt:lpstr>
      <vt:lpstr>Předškolní vzdělávání (scuola infanzia) </vt:lpstr>
      <vt:lpstr>Financování</vt:lpstr>
      <vt:lpstr>Denní režim</vt:lpstr>
      <vt:lpstr>Práce s dětmi s OMJ</vt:lpstr>
      <vt:lpstr>Denní aktivity dětí v mateřské školce a didaktické pomůcky pro děti s OMJ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HP</dc:creator>
  <cp:lastModifiedBy>jan petrs</cp:lastModifiedBy>
  <cp:revision>26</cp:revision>
  <cp:lastPrinted>2020-04-06T08:59:55Z</cp:lastPrinted>
  <dcterms:created xsi:type="dcterms:W3CDTF">2020-04-01T19:08:38Z</dcterms:created>
  <dcterms:modified xsi:type="dcterms:W3CDTF">2020-04-07T16:57:39Z</dcterms:modified>
</cp:coreProperties>
</file>